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5" r:id="rId2"/>
    <p:sldId id="310" r:id="rId3"/>
    <p:sldId id="316" r:id="rId4"/>
    <p:sldId id="313" r:id="rId5"/>
    <p:sldId id="314" r:id="rId6"/>
    <p:sldId id="315" r:id="rId7"/>
    <p:sldId id="317" r:id="rId8"/>
    <p:sldId id="318" r:id="rId9"/>
    <p:sldId id="319" r:id="rId10"/>
    <p:sldId id="320" r:id="rId11"/>
  </p:sldIdLst>
  <p:sldSz cx="12188825" cy="6858000"/>
  <p:notesSz cx="6858000" cy="9144000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29" autoAdjust="0"/>
  </p:normalViewPr>
  <p:slideViewPr>
    <p:cSldViewPr showGuides="1">
      <p:cViewPr varScale="1">
        <p:scale>
          <a:sx n="104" d="100"/>
          <a:sy n="104" d="100"/>
        </p:scale>
        <p:origin x="138" y="27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7/28/2024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g>
</file>

<file path=ppt/media/image12.png>
</file>

<file path=ppt/media/image13.jpeg>
</file>

<file path=ppt/media/image14.PNG>
</file>

<file path=ppt/media/image15.jpeg>
</file>

<file path=ppt/media/image2.jpg>
</file>

<file path=ppt/media/image3.png>
</file>

<file path=ppt/media/image4.jpg>
</file>

<file path=ppt/media/image5.jpe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7/28/2024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7/28/2024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7/28/2024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7/28/2024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7/28/2024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7/28/2024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7/28/2024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Bacchus Winery</a:t>
            </a:r>
            <a:br>
              <a:rPr lang="en-US" dirty="0"/>
            </a:br>
            <a:r>
              <a:rPr lang="en-US" dirty="0"/>
              <a:t>Case Study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JOSHUA Martin</a:t>
            </a:r>
          </a:p>
          <a:p>
            <a:r>
              <a:rPr lang="it-IT" dirty="0"/>
              <a:t>Brooks Roberts</a:t>
            </a:r>
          </a:p>
          <a:p>
            <a:r>
              <a:rPr lang="it-IT" dirty="0"/>
              <a:t>Milestone 4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C346BC-1453-40F7-7AA9-6BC46CC13E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56A5ABD8-9518-C9D8-7E04-7C76A32E6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/>
          <a:lstStyle/>
          <a:p>
            <a:r>
              <a:rPr lang="en-US" dirty="0"/>
              <a:t>Project group 5</a:t>
            </a:r>
          </a:p>
        </p:txBody>
      </p:sp>
    </p:spTree>
    <p:extLst>
      <p:ext uri="{BB962C8B-B14F-4D97-AF65-F5344CB8AC3E}">
        <p14:creationId xmlns:p14="http://schemas.microsoft.com/office/powerpoint/2010/main" val="1413804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Introductions</a:t>
            </a:r>
          </a:p>
        </p:txBody>
      </p:sp>
      <p:pic>
        <p:nvPicPr>
          <p:cNvPr id="3" name="Content Placeholder 2" descr="Magnifying glass showing decling performance">
            <a:extLst>
              <a:ext uri="{FF2B5EF4-FFF2-40B4-BE49-F238E27FC236}">
                <a16:creationId xmlns:a16="http://schemas.microsoft.com/office/drawing/2014/main" id="{7AD4CAA6-B68A-9B57-A798-48AB1B9414C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781" y="2487360"/>
            <a:ext cx="4419599" cy="2950082"/>
          </a:xfrm>
          <a:noFill/>
        </p:spPr>
      </p:pic>
      <p:sp>
        <p:nvSpPr>
          <p:cNvPr id="14" name="Content Placeholder 1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/>
          <a:p>
            <a:r>
              <a:rPr lang="en-US"/>
              <a:t>Lets meet the Project Group 5 team:</a:t>
            </a:r>
          </a:p>
          <a:p>
            <a:pPr lvl="1"/>
            <a:r>
              <a:rPr lang="en-US" sz="2400"/>
              <a:t>Joshua Martin</a:t>
            </a:r>
          </a:p>
          <a:p>
            <a:pPr lvl="1"/>
            <a:r>
              <a:rPr lang="en-US" sz="2400"/>
              <a:t>Brooks Roberts</a:t>
            </a:r>
          </a:p>
          <a:p>
            <a:r>
              <a:rPr lang="en-US"/>
              <a:t>Goal</a:t>
            </a:r>
          </a:p>
          <a:p>
            <a:pPr lvl="1"/>
            <a:r>
              <a:rPr lang="en-US" sz="2400"/>
              <a:t>Our goal is to streamline inventory management, improve supply tracking, and enhance customer experience for Bacchus Winery.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Bacchus Winery Overview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2B8B389-FB1C-EF38-279D-FC275414F2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/>
          <a:lstStyle/>
          <a:p>
            <a:r>
              <a:rPr lang="en-US" dirty="0"/>
              <a:t>Bacchus Winery produces Merlot, Cabernet, Chablis, and Chardonnay.</a:t>
            </a:r>
          </a:p>
          <a:p>
            <a:r>
              <a:rPr lang="en-US" dirty="0"/>
              <a:t>Inherited from George Bacchus, Stan and Davis Bacchus seek to incorporate new business methods to improve products and customer service.</a:t>
            </a:r>
          </a:p>
        </p:txBody>
      </p:sp>
      <p:pic>
        <p:nvPicPr>
          <p:cNvPr id="6" name="Content Placeholder 5" descr="Red wine poured from wine bottle into wine glass">
            <a:extLst>
              <a:ext uri="{FF2B5EF4-FFF2-40B4-BE49-F238E27FC236}">
                <a16:creationId xmlns:a16="http://schemas.microsoft.com/office/drawing/2014/main" id="{494EBEFD-7D12-B395-C537-87E2FFD765F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077" y="1905001"/>
            <a:ext cx="3075812" cy="4114800"/>
          </a:xfrm>
          <a:noFill/>
        </p:spPr>
      </p:pic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ERD Entities and Relationships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D89E8F2C-DE87-C335-7D19-27A2400C21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8026" y="1752600"/>
            <a:ext cx="10210799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/>
          <a:p>
            <a:r>
              <a:rPr lang="en-US" dirty="0"/>
              <a:t>Description of Reports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6A2164F-7DDF-C850-E398-7AB18ADEC7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/>
          <a:p>
            <a:r>
              <a:rPr lang="en-US" dirty="0"/>
              <a:t>Supplier Delivery</a:t>
            </a:r>
          </a:p>
          <a:p>
            <a:r>
              <a:rPr lang="en-US" dirty="0"/>
              <a:t>Wine distribution</a:t>
            </a:r>
          </a:p>
          <a:p>
            <a:r>
              <a:rPr lang="en-US" dirty="0"/>
              <a:t>Employee Work hours</a:t>
            </a:r>
          </a:p>
        </p:txBody>
      </p:sp>
      <p:pic>
        <p:nvPicPr>
          <p:cNvPr id="4" name="Content Placeholder 3" descr="Graphs and plots layered on a blue digital screen">
            <a:extLst>
              <a:ext uri="{FF2B5EF4-FFF2-40B4-BE49-F238E27FC236}">
                <a16:creationId xmlns:a16="http://schemas.microsoft.com/office/drawing/2014/main" id="{0AF5D3D6-E6BE-BEF9-F3D6-BDCFBF18FA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413" y="952500"/>
            <a:ext cx="6400800" cy="4800600"/>
          </a:xfrm>
        </p:spPr>
      </p:pic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Supplier Delivery Report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22CA802-523B-225E-6AE7-2A284E703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600"/>
              <a:t>Supplier2 shows an average of a 2-day gap that exceeds expected delivery date.</a:t>
            </a:r>
          </a:p>
        </p:txBody>
      </p:sp>
      <p:pic>
        <p:nvPicPr>
          <p:cNvPr id="12" name="Content Placeholder 11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84EED28E-70C0-3C2E-ED14-1CDB76E899E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863" y="2743201"/>
            <a:ext cx="5747895" cy="914437"/>
          </a:xfrm>
        </p:spPr>
      </p:pic>
      <p:pic>
        <p:nvPicPr>
          <p:cNvPr id="22" name="Content Placeholder 21" descr="Colorful cargo containers stacked with a worker standing">
            <a:extLst>
              <a:ext uri="{FF2B5EF4-FFF2-40B4-BE49-F238E27FC236}">
                <a16:creationId xmlns:a16="http://schemas.microsoft.com/office/drawing/2014/main" id="{09C5501D-1E7A-1894-7C82-7396469046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3" y="2902034"/>
            <a:ext cx="4416425" cy="2958931"/>
          </a:xfrm>
        </p:spPr>
      </p:pic>
    </p:spTree>
    <p:extLst>
      <p:ext uri="{BB962C8B-B14F-4D97-AF65-F5344CB8AC3E}">
        <p14:creationId xmlns:p14="http://schemas.microsoft.com/office/powerpoint/2010/main" val="2681425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A2AB57B-BB74-88F5-C17D-02498904D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Wine Distribution Report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3704DE4-9376-82A0-BF06-B340F87E44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/>
          <a:lstStyle/>
          <a:p>
            <a:pPr defTabSz="768096">
              <a:spcAft>
                <a:spcPts val="600"/>
              </a:spcAft>
            </a:pPr>
            <a:r>
              <a:rPr lang="en-US" kern="1200" dirty="0"/>
              <a:t>Strongest selling wine;</a:t>
            </a:r>
          </a:p>
          <a:p>
            <a:pPr lvl="1" defTabSz="768096">
              <a:spcAft>
                <a:spcPts val="600"/>
              </a:spcAft>
            </a:pPr>
            <a:r>
              <a:rPr lang="en-US" sz="2400" kern="1200" dirty="0"/>
              <a:t>Chardonnay</a:t>
            </a:r>
          </a:p>
          <a:p>
            <a:pPr defTabSz="768096">
              <a:spcAft>
                <a:spcPts val="600"/>
              </a:spcAft>
            </a:pPr>
            <a:r>
              <a:rPr lang="en-US" kern="1200" dirty="0"/>
              <a:t>Weakest selling wine;</a:t>
            </a:r>
          </a:p>
          <a:p>
            <a:pPr lvl="1" defTabSz="768096">
              <a:spcAft>
                <a:spcPts val="600"/>
              </a:spcAft>
            </a:pPr>
            <a:r>
              <a:rPr lang="en-US" sz="2400" kern="1200" dirty="0"/>
              <a:t>Chablis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Content Placeholder 11" descr="Close-up of wine tasting">
            <a:extLst>
              <a:ext uri="{FF2B5EF4-FFF2-40B4-BE49-F238E27FC236}">
                <a16:creationId xmlns:a16="http://schemas.microsoft.com/office/drawing/2014/main" id="{34C23F41-33E2-6721-BE8C-91F2CC96106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44" r="12761" b="-2"/>
          <a:stretch/>
        </p:blipFill>
        <p:spPr>
          <a:xfrm>
            <a:off x="6474715" y="2133599"/>
            <a:ext cx="4174068" cy="3886201"/>
          </a:xfrm>
          <a:noFill/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B90F9F-8C9A-D2BD-4492-6652EFCBB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63" y="5011992"/>
            <a:ext cx="6264446" cy="100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 anchor="b">
            <a:normAutofit/>
          </a:bodyPr>
          <a:lstStyle/>
          <a:p>
            <a:r>
              <a:rPr lang="en-US" dirty="0"/>
              <a:t>Employee Work Hours Report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100"/>
              <a:t>Over the last four quarters of tallying hours per week each month it’s been determined each employee works an average of 40 hours a week.</a:t>
            </a:r>
          </a:p>
        </p:txBody>
      </p:sp>
      <p:pic>
        <p:nvPicPr>
          <p:cNvPr id="8" name="Content Placeholder 7" descr="Smiling office colleagues">
            <a:extLst>
              <a:ext uri="{FF2B5EF4-FFF2-40B4-BE49-F238E27FC236}">
                <a16:creationId xmlns:a16="http://schemas.microsoft.com/office/drawing/2014/main" id="{CA9C9005-D975-E8BD-D168-14E7646354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8" r="2240" b="1"/>
          <a:stretch/>
        </p:blipFill>
        <p:spPr>
          <a:xfrm>
            <a:off x="1522411" y="2743201"/>
            <a:ext cx="4416552" cy="3276600"/>
          </a:xfrm>
          <a:noFill/>
        </p:spPr>
      </p:pic>
      <p:pic>
        <p:nvPicPr>
          <p:cNvPr id="10" name="Content Placeholder 9" descr="A white text with blue letters">
            <a:extLst>
              <a:ext uri="{FF2B5EF4-FFF2-40B4-BE49-F238E27FC236}">
                <a16:creationId xmlns:a16="http://schemas.microsoft.com/office/drawing/2014/main" id="{1D120C92-69D1-4C92-1705-FBE9B0EC437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140" y="2755308"/>
            <a:ext cx="4722990" cy="1664292"/>
          </a:xfrm>
        </p:spPr>
      </p:pic>
    </p:spTree>
    <p:extLst>
      <p:ext uri="{BB962C8B-B14F-4D97-AF65-F5344CB8AC3E}">
        <p14:creationId xmlns:p14="http://schemas.microsoft.com/office/powerpoint/2010/main" val="276513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CAB5F8F-90D7-9555-7030-1FCCB12BF3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We assume that the existing personnel are accurately tracking data.</a:t>
            </a:r>
          </a:p>
          <a:p>
            <a:r>
              <a:rPr lang="en-US" dirty="0"/>
              <a:t>We assume that the delivery gaps are consistent indicators of supplier performance.</a:t>
            </a:r>
          </a:p>
          <a:p>
            <a:r>
              <a:rPr lang="en-US" dirty="0"/>
              <a:t>We assume that the overall business remains relatively stable during the analysis period.</a:t>
            </a:r>
          </a:p>
          <a:p>
            <a:r>
              <a:rPr lang="en-US" dirty="0"/>
              <a:t>We assume that employee performance remains consistent over the quarters.</a:t>
            </a:r>
          </a:p>
        </p:txBody>
      </p:sp>
      <p:pic>
        <p:nvPicPr>
          <p:cNvPr id="6" name="Content Placeholder 5" descr="Two colleagues planning on board with sticky notes">
            <a:extLst>
              <a:ext uri="{FF2B5EF4-FFF2-40B4-BE49-F238E27FC236}">
                <a16:creationId xmlns:a16="http://schemas.microsoft.com/office/drawing/2014/main" id="{A96F59D7-B5FE-173A-B24E-436F399695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350" y="2488481"/>
            <a:ext cx="4419600" cy="2947838"/>
          </a:xfrm>
        </p:spPr>
      </p:pic>
    </p:spTree>
    <p:extLst>
      <p:ext uri="{BB962C8B-B14F-4D97-AF65-F5344CB8AC3E}">
        <p14:creationId xmlns:p14="http://schemas.microsoft.com/office/powerpoint/2010/main" val="110850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104</TotalTime>
  <Words>211</Words>
  <Application>Microsoft Office PowerPoint</Application>
  <PresentationFormat>Custom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Corbel</vt:lpstr>
      <vt:lpstr>Digital Blue Tunnel 16x9</vt:lpstr>
      <vt:lpstr>Bacchus Winery Case Study</vt:lpstr>
      <vt:lpstr>Introductions</vt:lpstr>
      <vt:lpstr>Bacchus Winery Overview</vt:lpstr>
      <vt:lpstr>ERD Entities and Relationships</vt:lpstr>
      <vt:lpstr>Description of Reports</vt:lpstr>
      <vt:lpstr>Supplier Delivery Report</vt:lpstr>
      <vt:lpstr>Wine Distribution Report</vt:lpstr>
      <vt:lpstr>Employee Work Hours Report</vt:lpstr>
      <vt:lpstr>Assumptions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brooks roberts</dc:creator>
  <cp:lastModifiedBy>brooks roberts</cp:lastModifiedBy>
  <cp:revision>10</cp:revision>
  <dcterms:created xsi:type="dcterms:W3CDTF">2024-07-21T23:15:02Z</dcterms:created>
  <dcterms:modified xsi:type="dcterms:W3CDTF">2024-07-29T02:45:58Z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